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3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234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6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3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0207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8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2705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65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47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40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92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47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4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54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28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8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9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101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3B41B-9FBB-4709-8533-BCB88B6C07C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589DCB1-6BE1-4933-AB62-AC19B1B45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3409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23.xml"/><Relationship Id="rId18" Type="http://schemas.openxmlformats.org/officeDocument/2006/relationships/slide" Target="slide33.xml"/><Relationship Id="rId3" Type="http://schemas.openxmlformats.org/officeDocument/2006/relationships/slide" Target="slide3.xml"/><Relationship Id="rId21" Type="http://schemas.openxmlformats.org/officeDocument/2006/relationships/slide" Target="slide39.xml"/><Relationship Id="rId7" Type="http://schemas.openxmlformats.org/officeDocument/2006/relationships/slide" Target="slide11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slide" Target="slide43.xml"/><Relationship Id="rId16" Type="http://schemas.openxmlformats.org/officeDocument/2006/relationships/slide" Target="slide29.xml"/><Relationship Id="rId20" Type="http://schemas.openxmlformats.org/officeDocument/2006/relationships/slide" Target="slide3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11" Type="http://schemas.openxmlformats.org/officeDocument/2006/relationships/slide" Target="slide19.xml"/><Relationship Id="rId5" Type="http://schemas.openxmlformats.org/officeDocument/2006/relationships/slide" Target="slide7.xml"/><Relationship Id="rId15" Type="http://schemas.openxmlformats.org/officeDocument/2006/relationships/slide" Target="slide27.xml"/><Relationship Id="rId10" Type="http://schemas.openxmlformats.org/officeDocument/2006/relationships/slide" Target="slide17.xml"/><Relationship Id="rId19" Type="http://schemas.openxmlformats.org/officeDocument/2006/relationships/slide" Target="slide35.xml"/><Relationship Id="rId4" Type="http://schemas.openxmlformats.org/officeDocument/2006/relationships/slide" Target="slide5.xml"/><Relationship Id="rId9" Type="http://schemas.openxmlformats.org/officeDocument/2006/relationships/slide" Target="slide15.xml"/><Relationship Id="rId14" Type="http://schemas.openxmlformats.org/officeDocument/2006/relationships/slide" Target="slide25.xml"/><Relationship Id="rId22" Type="http://schemas.openxmlformats.org/officeDocument/2006/relationships/slide" Target="slide4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4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8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4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5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D0E480EA-FE20-47F1-B259-79DA6BE7DB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Habitat Jeopardy</a:t>
            </a:r>
          </a:p>
        </p:txBody>
      </p:sp>
      <p:sp>
        <p:nvSpPr>
          <p:cNvPr id="22" name="Subtitle 21">
            <a:extLst>
              <a:ext uri="{FF2B5EF4-FFF2-40B4-BE49-F238E27FC236}">
                <a16:creationId xmlns:a16="http://schemas.microsoft.com/office/drawing/2014/main" id="{89D429A0-8CE0-4095-BD17-9A9908AAEB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761101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START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952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2E47FE-A4A2-48EF-A1E0-6AE8EB13A0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Habitat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637AD368-9462-44FB-8872-DEFD7ECF1D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34353" y="5824025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517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320870-37D7-46FC-A9BF-DBB936FE33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767" y="2404534"/>
            <a:ext cx="8322198" cy="1646302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raptor is a predator of frogs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11F4C9C-BE87-4316-96A4-E0DA1F778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1398" y="5567116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179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EC4F322-696D-4838-99FE-959B46448B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Hawk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333EF59E-179E-43F6-BED8-3A3A2CABBB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53328" y="5824025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497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0A60FA-9C77-4DED-A6C4-EDA14A8F8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851949"/>
            <a:ext cx="7766936" cy="2198887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Most mammals avoid frogs, but this nocturnal animal will prey on them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21B71C5-A8ED-4B6B-8219-2438A5F97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701270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960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963505-5285-4B1F-AB9C-C8B29F6B30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Raccoon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A207C97A-0ACB-42BF-8DBB-B52C2A2B7D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15620" y="5811498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360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8288D3-6A57-4503-BE67-5B774EB52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851949"/>
            <a:ext cx="7766936" cy="2198887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herbivore is known as a woodland animal but can share a habitat with frogs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4467F0E-31E2-4A37-AB63-1B376A364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24990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701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EAC625-3CDA-4307-A2F1-A8D1FD27B0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White-Tailed Deer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2993A8BE-E509-45F5-A179-8C28C4AB4D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03166" y="5890286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660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7BC214-7A01-41E0-960D-AF66E8744C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851949"/>
            <a:ext cx="7766936" cy="2198887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bird can be seen every spring in the cave shelter but doesn’t pose a threat to frogs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DA37385-51D8-4F1B-925B-BF38A1A0B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701270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9469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15F96A-0F6E-403B-A349-0EBFE58F8E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Barn Swallow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12E312D1-073E-402E-94D5-1423649C7E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15620" y="5909966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8111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9E51BF-C53D-4041-BD46-75C810FEC1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932975"/>
            <a:ext cx="7766936" cy="2222036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seedless, flowerless plant provides shelter and shade for frogs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2610100-2A33-49A2-A826-AC0F21195B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59714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070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B4600FF-6EE9-45E3-A675-C9D506DA60A8}"/>
              </a:ext>
            </a:extLst>
          </p:cNvPr>
          <p:cNvSpPr txBox="1"/>
          <p:nvPr/>
        </p:nvSpPr>
        <p:spPr>
          <a:xfrm>
            <a:off x="4034451" y="6334780"/>
            <a:ext cx="4123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Final Jeopardy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0C814E4-9154-4FE2-8305-14D9674A38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6369088"/>
              </p:ext>
            </p:extLst>
          </p:nvPr>
        </p:nvGraphicFramePr>
        <p:xfrm>
          <a:off x="152400" y="137091"/>
          <a:ext cx="11887200" cy="61108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77440">
                  <a:extLst>
                    <a:ext uri="{9D8B030D-6E8A-4147-A177-3AD203B41FA5}">
                      <a16:colId xmlns:a16="http://schemas.microsoft.com/office/drawing/2014/main" val="2768085809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913860936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1068312650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1845580804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4076016904"/>
                    </a:ext>
                  </a:extLst>
                </a:gridCol>
              </a:tblGrid>
              <a:tr h="674174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Habitats</a:t>
                      </a:r>
                      <a:endParaRPr lang="en-US" sz="2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Mammals/Birds</a:t>
                      </a: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Plants</a:t>
                      </a: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Living vs </a:t>
                      </a:r>
                    </a:p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Non-living</a:t>
                      </a:r>
                    </a:p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Organisms</a:t>
                      </a: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Reptiles/</a:t>
                      </a:r>
                    </a:p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Amphibians</a:t>
                      </a:r>
                    </a:p>
                  </a:txBody>
                  <a:tcPr marL="113019" marR="113019" marT="56509" marB="56509"/>
                </a:tc>
                <a:extLst>
                  <a:ext uri="{0D108BD9-81ED-4DB2-BD59-A6C34878D82A}">
                    <a16:rowId xmlns:a16="http://schemas.microsoft.com/office/drawing/2014/main" val="1618140819"/>
                  </a:ext>
                </a:extLst>
              </a:tr>
              <a:tr h="1247995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extLst>
                  <a:ext uri="{0D108BD9-81ED-4DB2-BD59-A6C34878D82A}">
                    <a16:rowId xmlns:a16="http://schemas.microsoft.com/office/drawing/2014/main" val="560826101"/>
                  </a:ext>
                </a:extLst>
              </a:tr>
              <a:tr h="1247995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extLst>
                  <a:ext uri="{0D108BD9-81ED-4DB2-BD59-A6C34878D82A}">
                    <a16:rowId xmlns:a16="http://schemas.microsoft.com/office/drawing/2014/main" val="884223446"/>
                  </a:ext>
                </a:extLst>
              </a:tr>
              <a:tr h="1247995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extLst>
                  <a:ext uri="{0D108BD9-81ED-4DB2-BD59-A6C34878D82A}">
                    <a16:rowId xmlns:a16="http://schemas.microsoft.com/office/drawing/2014/main" val="4252387133"/>
                  </a:ext>
                </a:extLst>
              </a:tr>
              <a:tr h="1247995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3019" marR="113019" marT="56509" marB="56509"/>
                </a:tc>
                <a:extLst>
                  <a:ext uri="{0D108BD9-81ED-4DB2-BD59-A6C34878D82A}">
                    <a16:rowId xmlns:a16="http://schemas.microsoft.com/office/drawing/2014/main" val="2152179118"/>
                  </a:ext>
                </a:extLst>
              </a:tr>
            </a:tbl>
          </a:graphicData>
        </a:graphic>
      </p:graphicFrame>
      <p:sp>
        <p:nvSpPr>
          <p:cNvPr id="7" name="1-1 alpha">
            <a:extLst>
              <a:ext uri="{FF2B5EF4-FFF2-40B4-BE49-F238E27FC236}">
                <a16:creationId xmlns:a16="http://schemas.microsoft.com/office/drawing/2014/main" id="{1212EB8B-99AA-44DA-9AC5-E8CDF986C1A4}"/>
              </a:ext>
            </a:extLst>
          </p:cNvPr>
          <p:cNvSpPr txBox="1"/>
          <p:nvPr/>
        </p:nvSpPr>
        <p:spPr>
          <a:xfrm>
            <a:off x="149434" y="1288265"/>
            <a:ext cx="2468880" cy="1280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$200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1-2 alpha">
            <a:extLst>
              <a:ext uri="{FF2B5EF4-FFF2-40B4-BE49-F238E27FC236}">
                <a16:creationId xmlns:a16="http://schemas.microsoft.com/office/drawing/2014/main" id="{4B106B03-F362-42FA-8F71-0B3E56B4EC33}"/>
              </a:ext>
            </a:extLst>
          </p:cNvPr>
          <p:cNvSpPr txBox="1"/>
          <p:nvPr/>
        </p:nvSpPr>
        <p:spPr>
          <a:xfrm>
            <a:off x="149434" y="2542126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$400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1-3 alpha">
            <a:extLst>
              <a:ext uri="{FF2B5EF4-FFF2-40B4-BE49-F238E27FC236}">
                <a16:creationId xmlns:a16="http://schemas.microsoft.com/office/drawing/2014/main" id="{CD6C7147-3263-40E4-BBED-C2CBC4AC868C}"/>
              </a:ext>
            </a:extLst>
          </p:cNvPr>
          <p:cNvSpPr txBox="1"/>
          <p:nvPr/>
        </p:nvSpPr>
        <p:spPr>
          <a:xfrm>
            <a:off x="164226" y="3790043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$600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1-4 alpha">
            <a:extLst>
              <a:ext uri="{FF2B5EF4-FFF2-40B4-BE49-F238E27FC236}">
                <a16:creationId xmlns:a16="http://schemas.microsoft.com/office/drawing/2014/main" id="{80ACA83F-34DB-4E48-B040-DE485617A9C0}"/>
              </a:ext>
            </a:extLst>
          </p:cNvPr>
          <p:cNvSpPr txBox="1"/>
          <p:nvPr/>
        </p:nvSpPr>
        <p:spPr>
          <a:xfrm>
            <a:off x="152400" y="5053344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$800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2-1 alpha">
            <a:extLst>
              <a:ext uri="{FF2B5EF4-FFF2-40B4-BE49-F238E27FC236}">
                <a16:creationId xmlns:a16="http://schemas.microsoft.com/office/drawing/2014/main" id="{2CCB6274-8565-4F35-A05D-119F854B42D6}"/>
              </a:ext>
            </a:extLst>
          </p:cNvPr>
          <p:cNvSpPr txBox="1"/>
          <p:nvPr/>
        </p:nvSpPr>
        <p:spPr>
          <a:xfrm>
            <a:off x="2520851" y="1283453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$200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2-2 alpha">
            <a:extLst>
              <a:ext uri="{FF2B5EF4-FFF2-40B4-BE49-F238E27FC236}">
                <a16:creationId xmlns:a16="http://schemas.microsoft.com/office/drawing/2014/main" id="{4427C210-3238-4EFF-BFC8-98CDE1BCA8F6}"/>
              </a:ext>
            </a:extLst>
          </p:cNvPr>
          <p:cNvSpPr txBox="1"/>
          <p:nvPr/>
        </p:nvSpPr>
        <p:spPr>
          <a:xfrm>
            <a:off x="2529779" y="2542890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$400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2-3 alpha">
            <a:extLst>
              <a:ext uri="{FF2B5EF4-FFF2-40B4-BE49-F238E27FC236}">
                <a16:creationId xmlns:a16="http://schemas.microsoft.com/office/drawing/2014/main" id="{45E36BC8-675F-4C24-9EB2-D833DDECD82A}"/>
              </a:ext>
            </a:extLst>
          </p:cNvPr>
          <p:cNvSpPr txBox="1"/>
          <p:nvPr/>
        </p:nvSpPr>
        <p:spPr>
          <a:xfrm>
            <a:off x="2539251" y="3792362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$600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2-4 alpha">
            <a:extLst>
              <a:ext uri="{FF2B5EF4-FFF2-40B4-BE49-F238E27FC236}">
                <a16:creationId xmlns:a16="http://schemas.microsoft.com/office/drawing/2014/main" id="{10FED677-A1EB-43AA-AA5F-E095372CC148}"/>
              </a:ext>
            </a:extLst>
          </p:cNvPr>
          <p:cNvSpPr txBox="1"/>
          <p:nvPr/>
        </p:nvSpPr>
        <p:spPr>
          <a:xfrm>
            <a:off x="2539007" y="5048786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$800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3-1 alpha">
            <a:extLst>
              <a:ext uri="{FF2B5EF4-FFF2-40B4-BE49-F238E27FC236}">
                <a16:creationId xmlns:a16="http://schemas.microsoft.com/office/drawing/2014/main" id="{C4ABECBB-F279-4764-9E3E-DE34E4A59344}"/>
              </a:ext>
            </a:extLst>
          </p:cNvPr>
          <p:cNvSpPr txBox="1"/>
          <p:nvPr/>
        </p:nvSpPr>
        <p:spPr>
          <a:xfrm>
            <a:off x="4888636" y="1289977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$200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3-2 alpha">
            <a:extLst>
              <a:ext uri="{FF2B5EF4-FFF2-40B4-BE49-F238E27FC236}">
                <a16:creationId xmlns:a16="http://schemas.microsoft.com/office/drawing/2014/main" id="{8A4849B9-50DD-406D-A427-54D385749D8B}"/>
              </a:ext>
            </a:extLst>
          </p:cNvPr>
          <p:cNvSpPr txBox="1"/>
          <p:nvPr/>
        </p:nvSpPr>
        <p:spPr>
          <a:xfrm>
            <a:off x="4967062" y="2545079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$400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3-3 alpha">
            <a:extLst>
              <a:ext uri="{FF2B5EF4-FFF2-40B4-BE49-F238E27FC236}">
                <a16:creationId xmlns:a16="http://schemas.microsoft.com/office/drawing/2014/main" id="{4E7AD6AD-0DBF-4A02-920D-1EC022584559}"/>
              </a:ext>
            </a:extLst>
          </p:cNvPr>
          <p:cNvSpPr txBox="1"/>
          <p:nvPr/>
        </p:nvSpPr>
        <p:spPr>
          <a:xfrm>
            <a:off x="4893076" y="3804623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$600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3-4 alpha">
            <a:extLst>
              <a:ext uri="{FF2B5EF4-FFF2-40B4-BE49-F238E27FC236}">
                <a16:creationId xmlns:a16="http://schemas.microsoft.com/office/drawing/2014/main" id="{E9B34855-6268-42C8-9831-9D5A1BFD17DC}"/>
              </a:ext>
            </a:extLst>
          </p:cNvPr>
          <p:cNvSpPr txBox="1"/>
          <p:nvPr/>
        </p:nvSpPr>
        <p:spPr>
          <a:xfrm>
            <a:off x="4920882" y="5060561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$800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4-1 alpha">
            <a:extLst>
              <a:ext uri="{FF2B5EF4-FFF2-40B4-BE49-F238E27FC236}">
                <a16:creationId xmlns:a16="http://schemas.microsoft.com/office/drawing/2014/main" id="{8A7D1163-02F4-41ED-A003-BBD6F200FE73}"/>
              </a:ext>
            </a:extLst>
          </p:cNvPr>
          <p:cNvSpPr txBox="1"/>
          <p:nvPr/>
        </p:nvSpPr>
        <p:spPr>
          <a:xfrm>
            <a:off x="7284125" y="1289977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$200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4-2 alpha">
            <a:extLst>
              <a:ext uri="{FF2B5EF4-FFF2-40B4-BE49-F238E27FC236}">
                <a16:creationId xmlns:a16="http://schemas.microsoft.com/office/drawing/2014/main" id="{A9111797-BE3F-44B0-95F1-0373A433EAF8}"/>
              </a:ext>
            </a:extLst>
          </p:cNvPr>
          <p:cNvSpPr txBox="1"/>
          <p:nvPr/>
        </p:nvSpPr>
        <p:spPr>
          <a:xfrm>
            <a:off x="7290859" y="2580645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$400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4-3 alpha">
            <a:extLst>
              <a:ext uri="{FF2B5EF4-FFF2-40B4-BE49-F238E27FC236}">
                <a16:creationId xmlns:a16="http://schemas.microsoft.com/office/drawing/2014/main" id="{96E03558-C789-40A1-9F31-B799D0EDCCF6}"/>
              </a:ext>
            </a:extLst>
          </p:cNvPr>
          <p:cNvSpPr txBox="1"/>
          <p:nvPr/>
        </p:nvSpPr>
        <p:spPr>
          <a:xfrm>
            <a:off x="7284125" y="3793050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$600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4-4 alpha">
            <a:extLst>
              <a:ext uri="{FF2B5EF4-FFF2-40B4-BE49-F238E27FC236}">
                <a16:creationId xmlns:a16="http://schemas.microsoft.com/office/drawing/2014/main" id="{54EEB116-7FA6-41B4-9638-45009B915091}"/>
              </a:ext>
            </a:extLst>
          </p:cNvPr>
          <p:cNvSpPr txBox="1"/>
          <p:nvPr/>
        </p:nvSpPr>
        <p:spPr>
          <a:xfrm>
            <a:off x="7309331" y="5064226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$800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5-1 alpha">
            <a:extLst>
              <a:ext uri="{FF2B5EF4-FFF2-40B4-BE49-F238E27FC236}">
                <a16:creationId xmlns:a16="http://schemas.microsoft.com/office/drawing/2014/main" id="{21EB8A35-2004-4547-92E8-EAA6F9401313}"/>
              </a:ext>
            </a:extLst>
          </p:cNvPr>
          <p:cNvSpPr txBox="1"/>
          <p:nvPr/>
        </p:nvSpPr>
        <p:spPr>
          <a:xfrm>
            <a:off x="9644107" y="1280735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$200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5-2 alpha">
            <a:extLst>
              <a:ext uri="{FF2B5EF4-FFF2-40B4-BE49-F238E27FC236}">
                <a16:creationId xmlns:a16="http://schemas.microsoft.com/office/drawing/2014/main" id="{9F889EC6-6662-41B9-B383-790F64518DE1}"/>
              </a:ext>
            </a:extLst>
          </p:cNvPr>
          <p:cNvSpPr txBox="1"/>
          <p:nvPr/>
        </p:nvSpPr>
        <p:spPr>
          <a:xfrm>
            <a:off x="9660380" y="2563549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$400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5-3 alpha">
            <a:extLst>
              <a:ext uri="{FF2B5EF4-FFF2-40B4-BE49-F238E27FC236}">
                <a16:creationId xmlns:a16="http://schemas.microsoft.com/office/drawing/2014/main" id="{0A24F04F-5DB6-4D5D-8465-2F5457690766}"/>
              </a:ext>
            </a:extLst>
          </p:cNvPr>
          <p:cNvSpPr txBox="1"/>
          <p:nvPr/>
        </p:nvSpPr>
        <p:spPr>
          <a:xfrm>
            <a:off x="9675173" y="3805044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$600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5-4 alpha">
            <a:extLst>
              <a:ext uri="{FF2B5EF4-FFF2-40B4-BE49-F238E27FC236}">
                <a16:creationId xmlns:a16="http://schemas.microsoft.com/office/drawing/2014/main" id="{39085F11-8246-4CF9-9AA9-437AA8193D10}"/>
              </a:ext>
            </a:extLst>
          </p:cNvPr>
          <p:cNvSpPr txBox="1"/>
          <p:nvPr/>
        </p:nvSpPr>
        <p:spPr>
          <a:xfrm>
            <a:off x="9670921" y="5053224"/>
            <a:ext cx="2468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$800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1-1">
            <a:extLst>
              <a:ext uri="{FF2B5EF4-FFF2-40B4-BE49-F238E27FC236}">
                <a16:creationId xmlns:a16="http://schemas.microsoft.com/office/drawing/2014/main" id="{061E7AD0-9592-41D6-996F-78FFF5836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0575" y="1262263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1-2">
            <a:extLst>
              <a:ext uri="{FF2B5EF4-FFF2-40B4-BE49-F238E27FC236}">
                <a16:creationId xmlns:a16="http://schemas.microsoft.com/office/drawing/2014/main" id="{9D1943E8-D47B-49E9-AB95-E271EEEB9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1339" y="2536188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1-3">
            <a:extLst>
              <a:ext uri="{FF2B5EF4-FFF2-40B4-BE49-F238E27FC236}">
                <a16:creationId xmlns:a16="http://schemas.microsoft.com/office/drawing/2014/main" id="{CB0C087E-EC79-43A6-97F8-F54831E97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3205" y="3791657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1-4">
            <a:extLst>
              <a:ext uri="{FF2B5EF4-FFF2-40B4-BE49-F238E27FC236}">
                <a16:creationId xmlns:a16="http://schemas.microsoft.com/office/drawing/2014/main" id="{581CA8A5-DE69-4563-BCE8-9D5BFCFC2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9218" y="5030846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2-1">
            <a:extLst>
              <a:ext uri="{FF2B5EF4-FFF2-40B4-BE49-F238E27FC236}">
                <a16:creationId xmlns:a16="http://schemas.microsoft.com/office/drawing/2014/main" id="{C4624332-BAA7-49F9-8D67-86E2B5092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62645" y="1266458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2-2">
            <a:extLst>
              <a:ext uri="{FF2B5EF4-FFF2-40B4-BE49-F238E27FC236}">
                <a16:creationId xmlns:a16="http://schemas.microsoft.com/office/drawing/2014/main" id="{4FE47B16-E63C-46BB-94C8-484CE59AC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3024" y="2531929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2-3">
            <a:extLst>
              <a:ext uri="{FF2B5EF4-FFF2-40B4-BE49-F238E27FC236}">
                <a16:creationId xmlns:a16="http://schemas.microsoft.com/office/drawing/2014/main" id="{3DC0284A-4E59-4128-BA1D-A694AD9E7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3024" y="3784264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2-4">
            <a:extLst>
              <a:ext uri="{FF2B5EF4-FFF2-40B4-BE49-F238E27FC236}">
                <a16:creationId xmlns:a16="http://schemas.microsoft.com/office/drawing/2014/main" id="{B88153FC-2B55-4497-9887-13AAE5FDD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64699" y="5030314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3-1">
            <a:extLst>
              <a:ext uri="{FF2B5EF4-FFF2-40B4-BE49-F238E27FC236}">
                <a16:creationId xmlns:a16="http://schemas.microsoft.com/office/drawing/2014/main" id="{1F716971-FE3B-4EC2-B43D-E5E65CC69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40148" y="1262262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3-2">
            <a:extLst>
              <a:ext uri="{FF2B5EF4-FFF2-40B4-BE49-F238E27FC236}">
                <a16:creationId xmlns:a16="http://schemas.microsoft.com/office/drawing/2014/main" id="{CBDC111F-950A-4B50-9014-3FC008179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30430" y="2530380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3-3">
            <a:extLst>
              <a:ext uri="{FF2B5EF4-FFF2-40B4-BE49-F238E27FC236}">
                <a16:creationId xmlns:a16="http://schemas.microsoft.com/office/drawing/2014/main" id="{1CB3E1F7-439D-4A80-AEDA-880D2B3692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23881" y="3781248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3-4">
            <a:extLst>
              <a:ext uri="{FF2B5EF4-FFF2-40B4-BE49-F238E27FC236}">
                <a16:creationId xmlns:a16="http://schemas.microsoft.com/office/drawing/2014/main" id="{AC4AA5B5-1DF4-44DC-80E1-BB41FBF9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23850" y="5028221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4-1">
            <a:extLst>
              <a:ext uri="{FF2B5EF4-FFF2-40B4-BE49-F238E27FC236}">
                <a16:creationId xmlns:a16="http://schemas.microsoft.com/office/drawing/2014/main" id="{61011EB0-2DD1-4D01-9442-E58B985DD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103" y="1267838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4-2">
            <a:extLst>
              <a:ext uri="{FF2B5EF4-FFF2-40B4-BE49-F238E27FC236}">
                <a16:creationId xmlns:a16="http://schemas.microsoft.com/office/drawing/2014/main" id="{3D243C19-4BCC-4AC9-8A60-9CE0DF0EA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098" y="2522858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4-3">
            <a:extLst>
              <a:ext uri="{FF2B5EF4-FFF2-40B4-BE49-F238E27FC236}">
                <a16:creationId xmlns:a16="http://schemas.microsoft.com/office/drawing/2014/main" id="{237B164B-DE54-4D6C-9E66-7B469CA3B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09331" y="3770894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4-4">
            <a:extLst>
              <a:ext uri="{FF2B5EF4-FFF2-40B4-BE49-F238E27FC236}">
                <a16:creationId xmlns:a16="http://schemas.microsoft.com/office/drawing/2014/main" id="{41BFD8BC-867E-4946-89C3-E48EDDB39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9416" y="5017614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5-1">
            <a:extLst>
              <a:ext uri="{FF2B5EF4-FFF2-40B4-BE49-F238E27FC236}">
                <a16:creationId xmlns:a16="http://schemas.microsoft.com/office/drawing/2014/main" id="{1495244F-2112-4DE5-ADE9-BAE4B146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96837" y="1263851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5-2">
            <a:extLst>
              <a:ext uri="{FF2B5EF4-FFF2-40B4-BE49-F238E27FC236}">
                <a16:creationId xmlns:a16="http://schemas.microsoft.com/office/drawing/2014/main" id="{3CB60A37-29A7-4AF0-BDC3-F507929CE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93743" y="2540558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5-3">
            <a:extLst>
              <a:ext uri="{FF2B5EF4-FFF2-40B4-BE49-F238E27FC236}">
                <a16:creationId xmlns:a16="http://schemas.microsoft.com/office/drawing/2014/main" id="{91BCB9C9-4279-4D51-9850-2A7F3F8238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97309" y="3779877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5-4">
            <a:extLst>
              <a:ext uri="{FF2B5EF4-FFF2-40B4-BE49-F238E27FC236}">
                <a16:creationId xmlns:a16="http://schemas.microsoft.com/office/drawing/2014/main" id="{3959315E-1FAB-4AEA-A8CF-024A5BC66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97110" y="5024970"/>
            <a:ext cx="2286000" cy="1188720"/>
          </a:xfrm>
          <a:prstGeom prst="rect">
            <a:avLst/>
          </a:prstGeom>
          <a:solidFill>
            <a:srgbClr val="2C3C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08350B1D-767E-44B2-A484-38BED07A2F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146761"/>
            <a:ext cx="4967062" cy="1646302"/>
          </a:xfrm>
        </p:spPr>
        <p:txBody>
          <a:bodyPr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Habitat Jeopardy Board</a:t>
            </a:r>
          </a:p>
        </p:txBody>
      </p:sp>
    </p:spTree>
    <p:extLst>
      <p:ext uri="{BB962C8B-B14F-4D97-AF65-F5344CB8AC3E}">
        <p14:creationId xmlns:p14="http://schemas.microsoft.com/office/powerpoint/2010/main" val="14587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8" grpId="0" animBg="1"/>
      <p:bldP spid="29" grpId="0" animBg="1"/>
      <p:bldP spid="31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4E92E4-A2ED-4B6D-B259-40A1362C5C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Fern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75F46652-F28A-45B9-AFBA-6EEB67EDBC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15620" y="5861603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963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7F4133-EF23-410D-85D2-80B22C1575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Tadpoles feed on this plant that grows on the water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F13BC69-59FD-4264-867E-28326CDADA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71288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3332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4D792E-79CC-4E42-9275-3D7E8677CC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Algae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BB15E36D-E97D-419E-B68D-9FF9121E1D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8086" y="5786447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0531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0397D8-04FC-44B3-8D95-E9882D80C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886673"/>
            <a:ext cx="7766936" cy="2164163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invasive plant can take over and smother out native plants in a frogs habitat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085BD6B-A336-4112-A72B-FC9754197A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66546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3053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28D803-24BD-4FCE-A570-A9065D2DB8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Kudzu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1C478C0E-BB63-4C02-B673-8E480111FA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8086" y="5786446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5796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50CF70-1272-467A-9D74-FE18760EB0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not touch this 3 leaf plant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5BE392A-E6B9-4903-BB0F-524E6CE11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01840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0081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8E00F2-48F0-46C1-B5DD-336C6DA358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Poison Ivy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1CC5E53F-71A8-48E2-B35F-17A1EA45B7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8086" y="5824025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6089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EC11FB-79AC-4951-9785-7B4B9476CF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does not move, grow, or change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297F75F-D6F8-4577-90D7-BD677A6D9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36564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6945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B7E377-C7BD-46B3-8617-021455DA9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Non-Living Organism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B6F6D1D7-D8FC-4665-A7F3-FF83784AA8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8086" y="5811499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1812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B518DD-31E9-4DB7-B95B-095BF8A790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This needs food and water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857E2DF-8416-441E-BAB3-485E6CE86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71289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83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B8376D-1C11-4ACE-8B60-51903602EA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3216" y="2404534"/>
            <a:ext cx="8310622" cy="1646302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habitat contains trees that lose their leaves every year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1523C5A-8D0D-4AC5-8C54-28B736F5B1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0768" y="5497668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2239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DCD14D-A11D-4687-87F0-6B5E54F168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Living Organism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9E207BFB-5547-4664-9C99-34BCE8CF03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8086" y="5849078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0238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D05FB9-1447-47A5-8665-5716A510B0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Fungi and bacteria are examples of these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3E75663-EFCB-4F16-84C5-4E4C47AB02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36565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8077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319F29-2EF9-49B1-B2F2-56E7C39754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Living Organisms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0039B9B0-7A13-47EB-9558-48DB7C82E4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8086" y="5824025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052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A188D5-414E-4B18-B05D-71D2CF73C3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Tadpoles need this non-living thing in order to survive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D170C00-8F21-4F2D-AF4E-D2417817BA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59714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0935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BCAECF-E35C-4C51-A1F7-28ECD21D5D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B909F1D9-4703-4268-8878-62DBA8776A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8086" y="5836551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9238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975187-F104-437B-8369-C2A8188EE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5342" y="2404534"/>
            <a:ext cx="8437943" cy="1646302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snake is a reptile and frog is this type of animal 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F87C6C2-E883-483A-B5AA-E2A2C7673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0845" y="5613415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0787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AEEA3B-7DDF-40C2-89F2-893D7A871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370682"/>
            <a:ext cx="7766936" cy="2222036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Amphibian</a:t>
            </a:r>
            <a:b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4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A7F2E1B2-F911-43C3-B0EA-93D1A57DF9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53327" y="5829178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8721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69A570-F030-44BF-A43D-D7ECE1DAE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921399"/>
            <a:ext cx="7766936" cy="2198887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reptile can also be found in the same habitat and will eat frogs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CDA9D88-1271-410A-83AA-3F616ACB8E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701270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6410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DB1887-C284-44F6-ACF6-BF52336500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025572"/>
            <a:ext cx="7766936" cy="2117864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Turtles</a:t>
            </a:r>
            <a:b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Like the Common Snapping Turtle and Eastern Box Turtle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C6C0A75D-8024-4CDA-A148-AF1C589DE9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03166" y="5886655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8505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5597B7-DDCA-4EC7-B705-259E71E6D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These types of frogs live in and around Russell Cave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0A968F6-AE0D-44A4-985B-C2CE558CBE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01841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89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FF47E8-2F4E-4647-BE35-BA28D3E5B4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Temperate Forest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F9BDEE38-2D19-4CD5-887B-E39FD5F795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99745" y="5800876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8236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ECB8A3-6BEC-479D-B045-078763F9C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724644"/>
            <a:ext cx="7766936" cy="2904942"/>
          </a:xfrm>
        </p:spPr>
        <p:txBody>
          <a:bodyPr/>
          <a:lstStyle/>
          <a:p>
            <a:pPr marL="0" indent="0"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Southern Leopard Frogs</a:t>
            </a:r>
            <a:b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Chorus Frogs</a:t>
            </a:r>
            <a:b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Barking Tree Frogs</a:t>
            </a:r>
            <a:b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American Toad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26FCCC11-177E-42FC-ABF8-0B692A9219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05259" y="5793632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0533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2791A5-63AF-4E6F-AB40-EDF38E46E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377862"/>
            <a:ext cx="7766936" cy="2923494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includes hatching from an egg, losing gills, developing lungs, growing legs, and losing a tail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E32E13E-B250-474E-99CF-4E72BD8C2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36564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3415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1E2272-0374-4A4A-A5F9-2969C80647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Life Cycle of a Frog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8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7426D588-6FBA-4E66-8FAB-4C645D0BE5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99745" y="5800876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46562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946BD1-E26F-4B1F-9D04-5AD174A13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564142"/>
            <a:ext cx="7766936" cy="1646302"/>
          </a:xfrm>
        </p:spPr>
        <p:txBody>
          <a:bodyPr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Final Jeopardy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815C27F-1193-4C4D-BB73-ED00BD6D92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What’s your wager?</a:t>
            </a:r>
          </a:p>
          <a:p>
            <a:endParaRPr lang="en-US" dirty="0"/>
          </a:p>
        </p:txBody>
      </p:sp>
      <p:sp>
        <p:nvSpPr>
          <p:cNvPr id="6" name="Subtitle 4" descr="Continue button.  Click continue to go to the final Jeopardy question.">
            <a:extLst>
              <a:ext uri="{FF2B5EF4-FFF2-40B4-BE49-F238E27FC236}">
                <a16:creationId xmlns:a16="http://schemas.microsoft.com/office/drawing/2014/main" id="{E88772FA-E183-4F57-9CCE-3DF9D18090D8}"/>
              </a:ext>
            </a:extLst>
          </p:cNvPr>
          <p:cNvSpPr txBox="1">
            <a:spLocks/>
          </p:cNvSpPr>
          <p:nvPr/>
        </p:nvSpPr>
        <p:spPr>
          <a:xfrm>
            <a:off x="1659467" y="5761101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Subtitle 4">
            <a:extLst>
              <a:ext uri="{FF2B5EF4-FFF2-40B4-BE49-F238E27FC236}">
                <a16:creationId xmlns:a16="http://schemas.microsoft.com/office/drawing/2014/main" id="{A96EB624-3AEC-460B-9BBF-EF04EEC58CF9}"/>
              </a:ext>
            </a:extLst>
          </p:cNvPr>
          <p:cNvSpPr txBox="1">
            <a:spLocks/>
          </p:cNvSpPr>
          <p:nvPr/>
        </p:nvSpPr>
        <p:spPr>
          <a:xfrm>
            <a:off x="1507067" y="5914663"/>
            <a:ext cx="7766936" cy="8438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Continue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9897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6E4A60F-CAA2-4F61-8FA0-0C3A474AC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886673"/>
            <a:ext cx="7766936" cy="2164163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These are the pollutions that are harmful to frogs and their habitats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7A9A233-489E-4CB9-8B55-4CD856F70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636564"/>
            <a:ext cx="7766936" cy="1096899"/>
          </a:xfrm>
        </p:spPr>
        <p:txBody>
          <a:bodyPr/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1402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FF0EF9-C43A-408A-814F-3FF71D1B22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020" y="2404534"/>
            <a:ext cx="8507393" cy="1646302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Fertilizer, Car Soap, Construction Work, Salt, Oil, Mercury</a:t>
            </a:r>
          </a:p>
        </p:txBody>
      </p:sp>
    </p:spTree>
    <p:extLst>
      <p:ext uri="{BB962C8B-B14F-4D97-AF65-F5344CB8AC3E}">
        <p14:creationId xmlns:p14="http://schemas.microsoft.com/office/powerpoint/2010/main" val="3187413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8C8907-595B-4253-92B2-9C25052BC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886677"/>
            <a:ext cx="7766936" cy="2175737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habitat is flooded by water, either permanently or seasonally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D2A4347-3890-422B-A982-E2AB8075AB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590265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928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5FA5A0-326B-49CB-861A-70AC8BA97E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Wetland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DA9F8990-4981-4CE5-AE48-FB85987BFD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77403" y="5836551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17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75C90C-EAFB-4C33-995E-28DDE6A46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898248"/>
            <a:ext cx="7766936" cy="2152588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habitat accounts for a very small portion of the earth’s water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F16FE17-7A86-44C6-801D-3CD2E823D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4470" y="5654971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703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8EF6B6-9449-40A1-AFF3-788F125157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Freshwater Habitat</a:t>
            </a:r>
          </a:p>
        </p:txBody>
      </p:sp>
      <p:pic>
        <p:nvPicPr>
          <p:cNvPr id="6" name="home button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B4947F27-CE19-4CEC-BAEB-D20A1E63EA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76477" y="5824025"/>
            <a:ext cx="692834" cy="69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419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5E9EA4-EDFF-410C-BDCA-31A1B3649B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898248"/>
            <a:ext cx="7766936" cy="2152588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natural home or environment for an animal, plant, or other organism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F69DB94-62E6-45F8-8F12-B9054CFFE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543967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Answer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91724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376</Words>
  <Application>Microsoft Office PowerPoint</Application>
  <PresentationFormat>Widescreen</PresentationFormat>
  <Paragraphs>123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Trebuchet MS</vt:lpstr>
      <vt:lpstr>Wingdings 3</vt:lpstr>
      <vt:lpstr>Facet</vt:lpstr>
      <vt:lpstr>Habitat Jeopardy</vt:lpstr>
      <vt:lpstr>Habitat Jeopardy Board</vt:lpstr>
      <vt:lpstr>This habitat contains trees that lose their leaves every year</vt:lpstr>
      <vt:lpstr>Temperate Forest</vt:lpstr>
      <vt:lpstr>This habitat is flooded by water, either permanently or seasonally</vt:lpstr>
      <vt:lpstr>Wetland</vt:lpstr>
      <vt:lpstr>This habitat accounts for a very small portion of the earth’s water</vt:lpstr>
      <vt:lpstr>Freshwater Habitat</vt:lpstr>
      <vt:lpstr>The natural home or environment for an animal, plant, or other organism</vt:lpstr>
      <vt:lpstr>Habitat</vt:lpstr>
      <vt:lpstr>This raptor is a predator of frogs</vt:lpstr>
      <vt:lpstr>Hawk</vt:lpstr>
      <vt:lpstr>Most mammals avoid frogs, but this nocturnal animal will prey on them</vt:lpstr>
      <vt:lpstr>Raccoon</vt:lpstr>
      <vt:lpstr>This herbivore is known as a woodland animal but can share a habitat with frogs</vt:lpstr>
      <vt:lpstr>White-Tailed Deer</vt:lpstr>
      <vt:lpstr>This bird can be seen every spring in the cave shelter but doesn’t pose a threat to frogs</vt:lpstr>
      <vt:lpstr>Barn Swallow</vt:lpstr>
      <vt:lpstr>This seedless, flowerless plant provides shelter and shade for frogs</vt:lpstr>
      <vt:lpstr>Fern</vt:lpstr>
      <vt:lpstr>Tadpoles feed on this plant that grows on the water </vt:lpstr>
      <vt:lpstr>Algae</vt:lpstr>
      <vt:lpstr>This invasive plant can take over and smother out native plants in a frogs habitat</vt:lpstr>
      <vt:lpstr>Kudzu</vt:lpstr>
      <vt:lpstr>Do not touch this 3 leaf plant</vt:lpstr>
      <vt:lpstr>Poison Ivy</vt:lpstr>
      <vt:lpstr>This does not move, grow, or change</vt:lpstr>
      <vt:lpstr>Non-Living Organism</vt:lpstr>
      <vt:lpstr>This needs food and water</vt:lpstr>
      <vt:lpstr>Living Organism</vt:lpstr>
      <vt:lpstr>Fungi and bacteria are examples of these </vt:lpstr>
      <vt:lpstr>Living Organisms</vt:lpstr>
      <vt:lpstr>Tadpoles need this non-living thing in order to survive</vt:lpstr>
      <vt:lpstr>Water</vt:lpstr>
      <vt:lpstr>A snake is a reptile and frog is this type of animal </vt:lpstr>
      <vt:lpstr>Amphibian </vt:lpstr>
      <vt:lpstr>This reptile can also be found in the same habitat and will eat frogs</vt:lpstr>
      <vt:lpstr>Turtles Like the Common Snapping Turtle and Eastern Box Turtle</vt:lpstr>
      <vt:lpstr>These types of frogs live in and around Russell Cave</vt:lpstr>
      <vt:lpstr>Southern Leopard Frogs Chorus Frogs Barking Tree Frogs American Toad</vt:lpstr>
      <vt:lpstr>This includes hatching from an egg, losing gills, developing lungs, growing legs, and losing a tail</vt:lpstr>
      <vt:lpstr>Life Cycle of a Frog</vt:lpstr>
      <vt:lpstr>Final Jeopardy</vt:lpstr>
      <vt:lpstr>These are the pollutions that are harmful to frogs and their habitats</vt:lpstr>
      <vt:lpstr>Fertilizer, Car Soap, Construction Work, Salt, Oil, Mercury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Habitat Jeopardy</dc:title>
  <dc:creator>Dawson, Mary E</dc:creator>
  <cp:lastModifiedBy>Dawson, Mary E</cp:lastModifiedBy>
  <cp:revision>24</cp:revision>
  <dcterms:created xsi:type="dcterms:W3CDTF">2020-05-25T14:29:20Z</dcterms:created>
  <dcterms:modified xsi:type="dcterms:W3CDTF">2020-05-27T14:32:53Z</dcterms:modified>
</cp:coreProperties>
</file>